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7" r:id="rId2"/>
    <p:sldId id="258" r:id="rId3"/>
    <p:sldId id="259" r:id="rId4"/>
    <p:sldId id="289" r:id="rId5"/>
    <p:sldId id="290" r:id="rId6"/>
    <p:sldId id="260" r:id="rId7"/>
    <p:sldId id="264" r:id="rId8"/>
    <p:sldId id="265" r:id="rId9"/>
    <p:sldId id="266" r:id="rId10"/>
    <p:sldId id="267" r:id="rId11"/>
    <p:sldId id="268" r:id="rId12"/>
    <p:sldId id="270" r:id="rId13"/>
    <p:sldId id="269" r:id="rId14"/>
    <p:sldId id="292" r:id="rId15"/>
    <p:sldId id="283" r:id="rId16"/>
    <p:sldId id="276" r:id="rId17"/>
    <p:sldId id="285" r:id="rId18"/>
    <p:sldId id="287" r:id="rId19"/>
    <p:sldId id="279" r:id="rId20"/>
    <p:sldId id="302" r:id="rId21"/>
    <p:sldId id="301" r:id="rId22"/>
    <p:sldId id="300" r:id="rId23"/>
    <p:sldId id="299" r:id="rId24"/>
    <p:sldId id="298" r:id="rId25"/>
    <p:sldId id="297" r:id="rId26"/>
  </p:sldIdLst>
  <p:sldSz cx="9144000" cy="5143500" type="screen16x9"/>
  <p:notesSz cx="6858000" cy="9144000"/>
  <p:embeddedFontLst>
    <p:embeddedFont>
      <p:font typeface="Proxima Nova" charset="0"/>
      <p:regular r:id="rId28"/>
      <p:bold r:id="rId29"/>
      <p:italic r:id="rId30"/>
      <p:boldItalic r:id="rId31"/>
    </p:embeddedFont>
    <p:embeddedFont>
      <p:font typeface="Pacifico" charset="0"/>
      <p:regular r:id="rId32"/>
    </p:embeddedFont>
    <p:embeddedFont>
      <p:font typeface="Arial Black" pitchFamily="34" charset="0"/>
      <p:bold r:id="rId33"/>
    </p:embeddedFont>
    <p:embeddedFont>
      <p:font typeface="Montserrat SemiBold" charset="0"/>
      <p:bold r:id="rId34"/>
      <p:boldItalic r:id="rId35"/>
    </p:embeddedFont>
    <p:embeddedFont>
      <p:font typeface="Gill Sans MT"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 kouni Moez" initials="" lastIdx="4" clrIdx="0"/>
  <p:cmAuthor id="1" name="Sony" initials="S" lastIdx="9" clrIdx="1">
    <p:extLst>
      <p:ext uri="{19B8F6BF-5375-455C-9EA6-DF929625EA0E}">
        <p15:presenceInfo xmlns:p15="http://schemas.microsoft.com/office/powerpoint/2012/main" xmlns="" userId="Son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B963"/>
    <a:srgbClr val="21252B"/>
    <a:srgbClr val="CCCED0"/>
    <a:srgbClr val="FCF4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6059" autoAdjust="0"/>
  </p:normalViewPr>
  <p:slideViewPr>
    <p:cSldViewPr snapToGrid="0">
      <p:cViewPr varScale="1">
        <p:scale>
          <a:sx n="116" d="100"/>
          <a:sy n="116" d="100"/>
        </p:scale>
        <p:origin x="-49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0-11T23:50:59.996" idx="3">
    <p:pos x="6000" y="0"/>
    <p:text>divide it into components...then show them Material UI, React-Bootstrap</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10-11T23:50:59.996" idx="3">
    <p:pos x="6000" y="0"/>
    <p:text>divide it into components...then show them Material UI, React-Bootstrap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854858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31ca7c7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31ca7c7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75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31ca7c71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31ca7c71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43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320e2671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320e2671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051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4D5156"/>
                </a:solidFill>
                <a:effectLst/>
                <a:latin typeface="arial" panose="020B0604020202020204" pitchFamily="34" charset="0"/>
              </a:rPr>
              <a:t>Asana est un gestionnaire de communication d'équipe.</a:t>
            </a:r>
          </a:p>
          <a:p>
            <a:r>
              <a:rPr lang="en-US" dirty="0"/>
              <a:t>Airbnb </a:t>
            </a:r>
            <a:r>
              <a:rPr lang="fr-FR" b="0" i="0" dirty="0">
                <a:solidFill>
                  <a:srgbClr val="4D5156"/>
                </a:solidFill>
                <a:effectLst/>
                <a:latin typeface="arial" panose="020B0604020202020204" pitchFamily="34" charset="0"/>
              </a:rPr>
              <a:t>est une société américaine de marché en ligne de location de vacances basée à San Francisco,</a:t>
            </a:r>
          </a:p>
          <a:p>
            <a:r>
              <a:rPr lang="fr-FR" b="0" i="0" dirty="0" err="1">
                <a:solidFill>
                  <a:srgbClr val="4D5156"/>
                </a:solidFill>
                <a:effectLst/>
                <a:latin typeface="arial" panose="020B0604020202020204" pitchFamily="34" charset="0"/>
              </a:rPr>
              <a:t>Reddit</a:t>
            </a:r>
            <a:r>
              <a:rPr lang="fr-FR" b="0" i="0" dirty="0">
                <a:solidFill>
                  <a:srgbClr val="4D5156"/>
                </a:solidFill>
                <a:effectLst/>
                <a:latin typeface="arial" panose="020B0604020202020204" pitchFamily="34" charset="0"/>
              </a:rPr>
              <a:t> est un site web communautaire américain d’actualités sociales fonctionnant via le partage de signets permettant aux utilisateurs de soumettre leurs liens et de voter pour les liens proposés par les autres utilisateurs. </a:t>
            </a:r>
          </a:p>
          <a:p>
            <a:endParaRPr lang="en-US" dirty="0"/>
          </a:p>
        </p:txBody>
      </p:sp>
    </p:spTree>
    <p:extLst>
      <p:ext uri="{BB962C8B-B14F-4D97-AF65-F5344CB8AC3E}">
        <p14:creationId xmlns:p14="http://schemas.microsoft.com/office/powerpoint/2010/main" val="342500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31ca7c71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31ca7c71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8090A"/>
                </a:solidFill>
                <a:effectLst/>
                <a:latin typeface="-apple-system"/>
              </a:rPr>
              <a:t>React has quickly become one of the most popular JavaScript libraries. This is entirely because of its flexibility and the improvement it brings in the performance. React breaks down the UI into smaller and reusable components that can move around data amongst each other. This breaking down of the UI is what gives React an edge over Vanilla JS.</a:t>
            </a:r>
            <a:endParaRPr dirty="0"/>
          </a:p>
        </p:txBody>
      </p:sp>
    </p:spTree>
    <p:extLst>
      <p:ext uri="{BB962C8B-B14F-4D97-AF65-F5344CB8AC3E}">
        <p14:creationId xmlns:p14="http://schemas.microsoft.com/office/powerpoint/2010/main" val="679200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2281689a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2281689a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51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2281689a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2281689a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116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2281689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2281689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762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947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31ca7c71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31ca7c71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22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31ca7c71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31ca7c71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306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20e2671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320e267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29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320e2671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320e2671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314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320e2671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320e2671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08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320e2671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320e2671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981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20e2671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20e2671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363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20e2671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20e2671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44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7156E2D-1187-40E1-A019-DF8951AAAD94}"/>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xmlns="" id="{004E4392-CCFF-44CE-A54C-420B921C818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xmlns="" id="{8C50CB7F-FE5C-40EA-8C37-1C1C9B5E606F}"/>
              </a:ext>
            </a:extLst>
          </p:cNvPr>
          <p:cNvSpPr>
            <a:spLocks noGrp="1"/>
          </p:cNvSpPr>
          <p:nvPr>
            <p:ph type="dt" sz="half" idx="10"/>
          </p:nvPr>
        </p:nvSpPr>
        <p:spPr/>
        <p:txBody>
          <a:bodyPr/>
          <a:lstStyle/>
          <a:p>
            <a:fld id="{AD0486FA-3272-4CA1-9E86-7972137FDCC3}" type="datetimeFigureOut">
              <a:rPr lang="fr-FR" smtClean="0"/>
              <a:t>16/06/2022</a:t>
            </a:fld>
            <a:endParaRPr lang="fr-FR"/>
          </a:p>
        </p:txBody>
      </p:sp>
      <p:sp>
        <p:nvSpPr>
          <p:cNvPr id="5" name="Espace réservé du pied de page 4">
            <a:extLst>
              <a:ext uri="{FF2B5EF4-FFF2-40B4-BE49-F238E27FC236}">
                <a16:creationId xmlns:a16="http://schemas.microsoft.com/office/drawing/2014/main" xmlns="" id="{AB8F26A1-F6DB-436A-A376-6C0A731C100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FA575CD0-8478-4AB3-9F07-23C802586085}"/>
              </a:ext>
            </a:extLst>
          </p:cNvPr>
          <p:cNvSpPr>
            <a:spLocks noGrp="1"/>
          </p:cNvSpPr>
          <p:nvPr>
            <p:ph type="sldNum" sz="quarter" idx="12"/>
          </p:nvPr>
        </p:nvSpPr>
        <p:spPr/>
        <p:txBody>
          <a:bodyPr/>
          <a:lstStyle/>
          <a:p>
            <a:fld id="{34425B5C-6BCD-41E9-AA4F-BCC36E7060BB}" type="slidenum">
              <a:rPr lang="fr-FR" smtClean="0"/>
              <a:t>‹N°›</a:t>
            </a:fld>
            <a:endParaRPr lang="fr-FR"/>
          </a:p>
        </p:txBody>
      </p:sp>
    </p:spTree>
    <p:extLst>
      <p:ext uri="{BB962C8B-B14F-4D97-AF65-F5344CB8AC3E}">
        <p14:creationId xmlns:p14="http://schemas.microsoft.com/office/powerpoint/2010/main" val="2218210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3" name="Google Shape;73;p14"/>
          <p:cNvPicPr preferRelativeResize="0"/>
          <p:nvPr/>
        </p:nvPicPr>
        <p:blipFill>
          <a:blip r:embed="rId3">
            <a:alphaModFix/>
          </a:blip>
          <a:stretch>
            <a:fillRect/>
          </a:stretch>
        </p:blipFill>
        <p:spPr>
          <a:xfrm>
            <a:off x="0" y="0"/>
            <a:ext cx="9144000" cy="5046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0" name="Google Shape;130;p24"/>
          <p:cNvSpPr txBox="1">
            <a:spLocks noGrp="1"/>
          </p:cNvSpPr>
          <p:nvPr>
            <p:ph type="title"/>
          </p:nvPr>
        </p:nvSpPr>
        <p:spPr>
          <a:xfrm>
            <a:off x="235500" y="541725"/>
            <a:ext cx="8801622" cy="572700"/>
          </a:xfrm>
          <a:prstGeom prst="rect">
            <a:avLst/>
          </a:prstGeom>
          <a:solidFill>
            <a:srgbClr val="FF0000"/>
          </a:solidFill>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FFFFFF"/>
                </a:solidFill>
                <a:latin typeface="Montserrat SemiBold"/>
                <a:ea typeface="Montserrat SemiBold"/>
                <a:cs typeface="Montserrat SemiBold"/>
                <a:sym typeface="Montserrat SemiBold"/>
              </a:rPr>
              <a:t>Things start getting more and more complex!</a:t>
            </a:r>
            <a:endParaRPr dirty="0">
              <a:solidFill>
                <a:srgbClr val="FFFFFF"/>
              </a:solidFill>
              <a:latin typeface="Montserrat SemiBold"/>
              <a:ea typeface="Montserrat SemiBold"/>
              <a:cs typeface="Montserrat SemiBold"/>
              <a:sym typeface="Montserrat SemiBold"/>
            </a:endParaRPr>
          </a:p>
        </p:txBody>
      </p:sp>
      <p:sp>
        <p:nvSpPr>
          <p:cNvPr id="131" name="Google Shape;131;p24"/>
          <p:cNvSpPr txBox="1">
            <a:spLocks noGrp="1"/>
          </p:cNvSpPr>
          <p:nvPr>
            <p:ph type="body" idx="1"/>
          </p:nvPr>
        </p:nvSpPr>
        <p:spPr>
          <a:xfrm>
            <a:off x="235500" y="0"/>
            <a:ext cx="5517600" cy="65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sz="2400" b="1" dirty="0"/>
              <a:t>Users have more and more interaction</a:t>
            </a:r>
            <a:endParaRPr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1000"/>
                                        <p:tgtEl>
                                          <p:spTgt spid="1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311713" y="413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a:t>It’s getting harder and harder to find bugs</a:t>
            </a:r>
            <a:endParaRPr dirty="0"/>
          </a:p>
        </p:txBody>
      </p:sp>
      <p:pic>
        <p:nvPicPr>
          <p:cNvPr id="137" name="Google Shape;137;p25"/>
          <p:cNvPicPr preferRelativeResize="0"/>
          <p:nvPr/>
        </p:nvPicPr>
        <p:blipFill>
          <a:blip r:embed="rId3">
            <a:alphaModFix/>
          </a:blip>
          <a:stretch>
            <a:fillRect/>
          </a:stretch>
        </p:blipFill>
        <p:spPr>
          <a:xfrm>
            <a:off x="1473838" y="1149475"/>
            <a:ext cx="6196325" cy="349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7"/>
          <p:cNvPicPr preferRelativeResize="0"/>
          <p:nvPr/>
        </p:nvPicPr>
        <p:blipFill>
          <a:blip r:embed="rId3">
            <a:alphaModFix/>
          </a:blip>
          <a:stretch>
            <a:fillRect/>
          </a:stretch>
        </p:blipFill>
        <p:spPr>
          <a:xfrm>
            <a:off x="0" y="0"/>
            <a:ext cx="9143998" cy="5143499"/>
          </a:xfrm>
          <a:prstGeom prst="rect">
            <a:avLst/>
          </a:prstGeom>
          <a:noFill/>
          <a:ln>
            <a:noFill/>
          </a:ln>
        </p:spPr>
      </p:pic>
      <p:sp>
        <p:nvSpPr>
          <p:cNvPr id="148" name="Google Shape;14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fr" sz="6000">
                <a:solidFill>
                  <a:srgbClr val="FFFFFF"/>
                </a:solidFill>
                <a:latin typeface="Pacifico"/>
                <a:ea typeface="Pacifico"/>
                <a:cs typeface="Pacifico"/>
                <a:sym typeface="Pacifico"/>
              </a:rPr>
              <a:t>What is</a:t>
            </a:r>
            <a:endParaRPr sz="6000">
              <a:solidFill>
                <a:srgbClr val="FFFFFF"/>
              </a:solidFill>
              <a:latin typeface="Pacifico"/>
              <a:ea typeface="Pacifico"/>
              <a:cs typeface="Pacifico"/>
              <a:sym typeface="Pacific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are Some Websites that Use React in Production?">
            <a:extLst>
              <a:ext uri="{FF2B5EF4-FFF2-40B4-BE49-F238E27FC236}">
                <a16:creationId xmlns:a16="http://schemas.microsoft.com/office/drawing/2014/main" xmlns="" id="{839CB489-92E8-4A07-8D51-CA60DFFCC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2306"/>
            <a:ext cx="8953995" cy="505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57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p27"/>
          <p:cNvSpPr txBox="1">
            <a:spLocks noGrp="1"/>
          </p:cNvSpPr>
          <p:nvPr>
            <p:ph type="title"/>
          </p:nvPr>
        </p:nvSpPr>
        <p:spPr>
          <a:xfrm>
            <a:off x="218100" y="286625"/>
            <a:ext cx="8520600" cy="771775"/>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fr" sz="6000" dirty="0">
                <a:solidFill>
                  <a:srgbClr val="00B0F0"/>
                </a:solidFill>
                <a:latin typeface="Gill Sans MT" panose="020B0502020104020203" pitchFamily="34" charset="0"/>
                <a:ea typeface="Pacifico"/>
                <a:cs typeface="Pacifico"/>
                <a:sym typeface="Pacifico"/>
              </a:rPr>
              <a:t>React is:</a:t>
            </a:r>
            <a:endParaRPr sz="6000" dirty="0">
              <a:solidFill>
                <a:srgbClr val="00B0F0"/>
              </a:solidFill>
              <a:latin typeface="Gill Sans MT" panose="020B0502020104020203" pitchFamily="34" charset="0"/>
              <a:ea typeface="Pacifico"/>
              <a:cs typeface="Pacifico"/>
              <a:sym typeface="Pacifico"/>
            </a:endParaRPr>
          </a:p>
        </p:txBody>
      </p:sp>
      <p:sp>
        <p:nvSpPr>
          <p:cNvPr id="2" name="ZoneTexte 1"/>
          <p:cNvSpPr txBox="1"/>
          <p:nvPr/>
        </p:nvSpPr>
        <p:spPr>
          <a:xfrm>
            <a:off x="1469364" y="1566571"/>
            <a:ext cx="3002400" cy="738664"/>
          </a:xfrm>
          <a:prstGeom prst="rect">
            <a:avLst/>
          </a:prstGeom>
          <a:noFill/>
        </p:spPr>
        <p:txBody>
          <a:bodyPr wrap="square" rtlCol="0">
            <a:spAutoFit/>
          </a:bodyPr>
          <a:lstStyle/>
          <a:p>
            <a:r>
              <a:rPr lang="fr-FR" dirty="0">
                <a:solidFill>
                  <a:srgbClr val="00B0F0"/>
                </a:solidFill>
              </a:rPr>
              <a:t>A </a:t>
            </a:r>
            <a:r>
              <a:rPr lang="fr-FR" dirty="0" smtClean="0">
                <a:solidFill>
                  <a:srgbClr val="00B0F0"/>
                </a:solidFill>
              </a:rPr>
              <a:t>Library</a:t>
            </a:r>
          </a:p>
          <a:p>
            <a:pPr marL="285750" indent="-285750">
              <a:buFont typeface="Arial" panose="020B0604020202020204" pitchFamily="34" charset="0"/>
              <a:buChar char="•"/>
            </a:pPr>
            <a:r>
              <a:rPr lang="fr-FR" dirty="0" smtClean="0"/>
              <a:t>User Interface (UI) </a:t>
            </a:r>
            <a:r>
              <a:rPr lang="fr-FR" dirty="0" err="1" smtClean="0"/>
              <a:t>library</a:t>
            </a:r>
            <a:r>
              <a:rPr lang="fr-FR" dirty="0" smtClean="0"/>
              <a:t>,</a:t>
            </a:r>
          </a:p>
          <a:p>
            <a:pPr marL="285750" indent="-285750">
              <a:buFont typeface="Arial" panose="020B0604020202020204" pitchFamily="34" charset="0"/>
              <a:buChar char="•"/>
            </a:pPr>
            <a:r>
              <a:rPr lang="fr-FR" dirty="0" err="1" smtClean="0"/>
              <a:t>Tool</a:t>
            </a:r>
            <a:r>
              <a:rPr lang="fr-FR" dirty="0" smtClean="0"/>
              <a:t> </a:t>
            </a:r>
            <a:r>
              <a:rPr lang="fr-FR" dirty="0"/>
              <a:t>for building UI components</a:t>
            </a:r>
          </a:p>
        </p:txBody>
      </p:sp>
      <p:sp>
        <p:nvSpPr>
          <p:cNvPr id="5" name="ZoneTexte 4"/>
          <p:cNvSpPr txBox="1"/>
          <p:nvPr/>
        </p:nvSpPr>
        <p:spPr>
          <a:xfrm>
            <a:off x="1469364" y="3349200"/>
            <a:ext cx="3302642" cy="523220"/>
          </a:xfrm>
          <a:prstGeom prst="rect">
            <a:avLst/>
          </a:prstGeom>
          <a:noFill/>
        </p:spPr>
        <p:txBody>
          <a:bodyPr wrap="square" rtlCol="0">
            <a:spAutoFit/>
          </a:bodyPr>
          <a:lstStyle/>
          <a:p>
            <a:r>
              <a:rPr lang="fr-FR" dirty="0">
                <a:solidFill>
                  <a:srgbClr val="00B0F0"/>
                </a:solidFill>
              </a:rPr>
              <a:t>Component-</a:t>
            </a:r>
            <a:r>
              <a:rPr lang="fr-FR" dirty="0" err="1">
                <a:solidFill>
                  <a:srgbClr val="00B0F0"/>
                </a:solidFill>
              </a:rPr>
              <a:t>Based</a:t>
            </a:r>
            <a:endParaRPr lang="fr-FR" dirty="0">
              <a:solidFill>
                <a:srgbClr val="00B0F0"/>
              </a:solidFill>
            </a:endParaRPr>
          </a:p>
          <a:p>
            <a:pPr marL="285750" indent="-285750">
              <a:buFont typeface="Arial" panose="020B0604020202020204" pitchFamily="34" charset="0"/>
              <a:buChar char="•"/>
            </a:pPr>
            <a:r>
              <a:rPr lang="fr-FR" dirty="0" err="1"/>
              <a:t>Like</a:t>
            </a:r>
            <a:r>
              <a:rPr lang="fr-FR" dirty="0"/>
              <a:t> </a:t>
            </a:r>
            <a:r>
              <a:rPr lang="fr-FR" dirty="0" err="1"/>
              <a:t>Legos</a:t>
            </a:r>
            <a:r>
              <a:rPr lang="fr-FR" dirty="0"/>
              <a:t>!</a:t>
            </a:r>
          </a:p>
        </p:txBody>
      </p:sp>
      <p:sp>
        <p:nvSpPr>
          <p:cNvPr id="6" name="ZoneTexte 5"/>
          <p:cNvSpPr txBox="1"/>
          <p:nvPr/>
        </p:nvSpPr>
        <p:spPr>
          <a:xfrm>
            <a:off x="5741879" y="3349200"/>
            <a:ext cx="3302642" cy="523220"/>
          </a:xfrm>
          <a:prstGeom prst="rect">
            <a:avLst/>
          </a:prstGeom>
          <a:noFill/>
        </p:spPr>
        <p:txBody>
          <a:bodyPr wrap="square" rtlCol="0">
            <a:spAutoFit/>
          </a:bodyPr>
          <a:lstStyle/>
          <a:p>
            <a:r>
              <a:rPr lang="fr-FR" dirty="0">
                <a:solidFill>
                  <a:srgbClr val="00B0F0"/>
                </a:solidFill>
              </a:rPr>
              <a:t>Uses A Virtual DOM</a:t>
            </a:r>
          </a:p>
          <a:p>
            <a:pPr marL="285750" indent="-285750">
              <a:buFont typeface="Arial" panose="020B0604020202020204" pitchFamily="34" charset="0"/>
              <a:buChar char="•"/>
            </a:pPr>
            <a:r>
              <a:rPr lang="fr-FR" dirty="0" err="1"/>
              <a:t>Huh</a:t>
            </a:r>
            <a:r>
              <a:rPr lang="fr-FR" dirty="0"/>
              <a:t> ?!</a:t>
            </a:r>
          </a:p>
        </p:txBody>
      </p:sp>
      <p:sp>
        <p:nvSpPr>
          <p:cNvPr id="7" name="ZoneTexte 6"/>
          <p:cNvSpPr txBox="1"/>
          <p:nvPr/>
        </p:nvSpPr>
        <p:spPr>
          <a:xfrm>
            <a:off x="5684279" y="1557654"/>
            <a:ext cx="3302642" cy="738664"/>
          </a:xfrm>
          <a:prstGeom prst="rect">
            <a:avLst/>
          </a:prstGeom>
          <a:noFill/>
        </p:spPr>
        <p:txBody>
          <a:bodyPr wrap="square" rtlCol="0">
            <a:spAutoFit/>
          </a:bodyPr>
          <a:lstStyle/>
          <a:p>
            <a:r>
              <a:rPr lang="fr-FR" dirty="0" err="1">
                <a:solidFill>
                  <a:srgbClr val="00B0F0"/>
                </a:solidFill>
              </a:rPr>
              <a:t>Used</a:t>
            </a:r>
            <a:r>
              <a:rPr lang="fr-FR" dirty="0">
                <a:solidFill>
                  <a:srgbClr val="00B0F0"/>
                </a:solidFill>
              </a:rPr>
              <a:t> </a:t>
            </a:r>
            <a:r>
              <a:rPr lang="fr-FR" dirty="0" err="1">
                <a:solidFill>
                  <a:srgbClr val="00B0F0"/>
                </a:solidFill>
              </a:rPr>
              <a:t>with</a:t>
            </a:r>
            <a:r>
              <a:rPr lang="fr-FR" dirty="0">
                <a:solidFill>
                  <a:srgbClr val="00B0F0"/>
                </a:solidFill>
              </a:rPr>
              <a:t> JSX</a:t>
            </a:r>
          </a:p>
          <a:p>
            <a:pPr marL="285750" indent="-285750">
              <a:buFont typeface="Arial" panose="020B0604020202020204" pitchFamily="34" charset="0"/>
              <a:buChar char="•"/>
            </a:pPr>
            <a:r>
              <a:rPr lang="fr-FR" dirty="0" err="1"/>
              <a:t>Javascript</a:t>
            </a:r>
            <a:r>
              <a:rPr lang="fr-FR" dirty="0"/>
              <a:t> </a:t>
            </a:r>
            <a:r>
              <a:rPr lang="fr-FR" dirty="0" err="1"/>
              <a:t>Syntax</a:t>
            </a:r>
            <a:r>
              <a:rPr lang="fr-FR" dirty="0"/>
              <a:t> </a:t>
            </a:r>
            <a:r>
              <a:rPr lang="fr-FR" dirty="0" err="1"/>
              <a:t>eXtension</a:t>
            </a:r>
            <a:endParaRPr lang="fr-FR" dirty="0"/>
          </a:p>
          <a:p>
            <a:pPr marL="285750" indent="-285750">
              <a:buFont typeface="Arial" panose="020B0604020202020204" pitchFamily="34" charset="0"/>
              <a:buChar char="•"/>
            </a:pPr>
            <a:r>
              <a:rPr lang="fr-FR" dirty="0"/>
              <a:t>A mix of HTML and JS</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600" y="1344626"/>
            <a:ext cx="1499485" cy="1059011"/>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200" y="3081304"/>
            <a:ext cx="1499485" cy="1059011"/>
          </a:xfrm>
          <a:prstGeom prst="rect">
            <a:avLst/>
          </a:prstGeom>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00" y="3081303"/>
            <a:ext cx="1499485" cy="1059011"/>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49" y="1294226"/>
            <a:ext cx="1499485" cy="1059011"/>
          </a:xfrm>
          <a:prstGeom prst="rect">
            <a:avLst/>
          </a:prstGeom>
        </p:spPr>
      </p:pic>
    </p:spTree>
    <p:extLst>
      <p:ext uri="{BB962C8B-B14F-4D97-AF65-F5344CB8AC3E}">
        <p14:creationId xmlns:p14="http://schemas.microsoft.com/office/powerpoint/2010/main" val="14558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 y="-13741"/>
            <a:ext cx="9128760" cy="5157241"/>
          </a:xfrm>
          <a:prstGeom prst="rect">
            <a:avLst/>
          </a:prstGeom>
        </p:spPr>
      </p:pic>
    </p:spTree>
    <p:extLst>
      <p:ext uri="{BB962C8B-B14F-4D97-AF65-F5344CB8AC3E}">
        <p14:creationId xmlns:p14="http://schemas.microsoft.com/office/powerpoint/2010/main" val="3939454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0426" y="1189959"/>
            <a:ext cx="2138400" cy="3833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Profil</a:t>
            </a:r>
            <a:endParaRPr lang="fr-FR" dirty="0"/>
          </a:p>
        </p:txBody>
      </p:sp>
      <p:sp>
        <p:nvSpPr>
          <p:cNvPr id="5" name="Rectangle 4"/>
          <p:cNvSpPr/>
          <p:nvPr/>
        </p:nvSpPr>
        <p:spPr>
          <a:xfrm>
            <a:off x="33299" y="1987818"/>
            <a:ext cx="2138400" cy="383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t>UserNav</a:t>
            </a:r>
            <a:endParaRPr lang="fr-FR" dirty="0"/>
          </a:p>
        </p:txBody>
      </p:sp>
      <p:sp>
        <p:nvSpPr>
          <p:cNvPr id="6" name="Rectangle 5"/>
          <p:cNvSpPr/>
          <p:nvPr/>
        </p:nvSpPr>
        <p:spPr>
          <a:xfrm>
            <a:off x="2341710" y="1987818"/>
            <a:ext cx="2138400" cy="3833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t>NavBar</a:t>
            </a:r>
            <a:endParaRPr lang="fr-FR" dirty="0"/>
          </a:p>
        </p:txBody>
      </p:sp>
      <p:sp>
        <p:nvSpPr>
          <p:cNvPr id="7" name="Rectangle 6"/>
          <p:cNvSpPr/>
          <p:nvPr/>
        </p:nvSpPr>
        <p:spPr>
          <a:xfrm>
            <a:off x="4650121" y="1987818"/>
            <a:ext cx="2138400" cy="38334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t>Feed</a:t>
            </a:r>
            <a:endParaRPr lang="fr-FR" dirty="0"/>
          </a:p>
        </p:txBody>
      </p:sp>
      <p:sp>
        <p:nvSpPr>
          <p:cNvPr id="8" name="Rectangle 7"/>
          <p:cNvSpPr/>
          <p:nvPr/>
        </p:nvSpPr>
        <p:spPr>
          <a:xfrm>
            <a:off x="6958532" y="1987818"/>
            <a:ext cx="2138400" cy="383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t>SideBar</a:t>
            </a:r>
            <a:endParaRPr lang="fr-FR" dirty="0"/>
          </a:p>
        </p:txBody>
      </p:sp>
      <p:sp>
        <p:nvSpPr>
          <p:cNvPr id="9" name="Rectangle 8"/>
          <p:cNvSpPr/>
          <p:nvPr/>
        </p:nvSpPr>
        <p:spPr>
          <a:xfrm>
            <a:off x="1176488" y="2752060"/>
            <a:ext cx="901078" cy="38334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Menu</a:t>
            </a:r>
            <a:endParaRPr lang="fr-FR" sz="1000" dirty="0"/>
          </a:p>
        </p:txBody>
      </p:sp>
      <p:sp>
        <p:nvSpPr>
          <p:cNvPr id="10" name="Rectangle 9"/>
          <p:cNvSpPr/>
          <p:nvPr/>
        </p:nvSpPr>
        <p:spPr>
          <a:xfrm>
            <a:off x="107288" y="2752059"/>
            <a:ext cx="901078" cy="38334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ProfilPic</a:t>
            </a:r>
            <a:endParaRPr lang="fr-FR" sz="1000" dirty="0"/>
          </a:p>
        </p:txBody>
      </p:sp>
      <p:sp>
        <p:nvSpPr>
          <p:cNvPr id="12" name="Rectangle 11"/>
          <p:cNvSpPr/>
          <p:nvPr/>
        </p:nvSpPr>
        <p:spPr>
          <a:xfrm>
            <a:off x="5268782" y="2750883"/>
            <a:ext cx="901078" cy="383347"/>
          </a:xfrm>
          <a:prstGeom prst="rect">
            <a:avLst/>
          </a:prstGeom>
          <a:solidFill>
            <a:srgbClr val="00B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Post</a:t>
            </a:r>
            <a:endParaRPr lang="fr-FR" sz="1000" dirty="0"/>
          </a:p>
        </p:txBody>
      </p:sp>
      <p:sp>
        <p:nvSpPr>
          <p:cNvPr id="13" name="Rectangle 12"/>
          <p:cNvSpPr/>
          <p:nvPr/>
        </p:nvSpPr>
        <p:spPr>
          <a:xfrm>
            <a:off x="8133100" y="2750885"/>
            <a:ext cx="901078" cy="3833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t>Suggestions</a:t>
            </a:r>
            <a:endParaRPr lang="fr-FR" sz="600" dirty="0"/>
          </a:p>
        </p:txBody>
      </p:sp>
      <p:sp>
        <p:nvSpPr>
          <p:cNvPr id="14" name="Rectangle 13"/>
          <p:cNvSpPr/>
          <p:nvPr/>
        </p:nvSpPr>
        <p:spPr>
          <a:xfrm>
            <a:off x="7063900" y="2750884"/>
            <a:ext cx="901078" cy="38334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Infos</a:t>
            </a:r>
            <a:endParaRPr lang="fr-FR" sz="1000" dirty="0"/>
          </a:p>
        </p:txBody>
      </p:sp>
      <p:cxnSp>
        <p:nvCxnSpPr>
          <p:cNvPr id="16" name="Connecteur droit 15"/>
          <p:cNvCxnSpPr>
            <a:stCxn id="4" idx="2"/>
          </p:cNvCxnSpPr>
          <p:nvPr/>
        </p:nvCxnSpPr>
        <p:spPr>
          <a:xfrm>
            <a:off x="4439626" y="1573306"/>
            <a:ext cx="0" cy="213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a:off x="1102499" y="1786890"/>
            <a:ext cx="33371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a:off x="4439627" y="1786890"/>
            <a:ext cx="35881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p:cNvCxnSpPr>
            <a:endCxn id="5" idx="0"/>
          </p:cNvCxnSpPr>
          <p:nvPr/>
        </p:nvCxnSpPr>
        <p:spPr>
          <a:xfrm>
            <a:off x="1102498" y="1786890"/>
            <a:ext cx="1" cy="200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29"/>
          <p:cNvCxnSpPr>
            <a:endCxn id="8" idx="0"/>
          </p:cNvCxnSpPr>
          <p:nvPr/>
        </p:nvCxnSpPr>
        <p:spPr>
          <a:xfrm>
            <a:off x="8027732" y="1786890"/>
            <a:ext cx="0" cy="200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cteur droit 40"/>
          <p:cNvCxnSpPr>
            <a:endCxn id="6" idx="0"/>
          </p:cNvCxnSpPr>
          <p:nvPr/>
        </p:nvCxnSpPr>
        <p:spPr>
          <a:xfrm>
            <a:off x="3410909" y="1786890"/>
            <a:ext cx="1" cy="200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cteur droit 41"/>
          <p:cNvCxnSpPr>
            <a:endCxn id="7" idx="0"/>
          </p:cNvCxnSpPr>
          <p:nvPr/>
        </p:nvCxnSpPr>
        <p:spPr>
          <a:xfrm>
            <a:off x="5719321" y="1786890"/>
            <a:ext cx="0" cy="200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necteur droit 46"/>
          <p:cNvCxnSpPr>
            <a:endCxn id="12" idx="0"/>
          </p:cNvCxnSpPr>
          <p:nvPr/>
        </p:nvCxnSpPr>
        <p:spPr>
          <a:xfrm>
            <a:off x="5719321" y="2371165"/>
            <a:ext cx="0" cy="379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a:off x="1098140" y="2371165"/>
            <a:ext cx="0" cy="213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H="1">
            <a:off x="557827" y="2579402"/>
            <a:ext cx="10627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necteur droit 53"/>
          <p:cNvCxnSpPr>
            <a:endCxn id="9" idx="0"/>
          </p:cNvCxnSpPr>
          <p:nvPr/>
        </p:nvCxnSpPr>
        <p:spPr>
          <a:xfrm>
            <a:off x="1627027" y="2579402"/>
            <a:ext cx="0" cy="17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cteur droit 54"/>
          <p:cNvCxnSpPr>
            <a:endCxn id="10" idx="0"/>
          </p:cNvCxnSpPr>
          <p:nvPr/>
        </p:nvCxnSpPr>
        <p:spPr>
          <a:xfrm>
            <a:off x="557014" y="2586112"/>
            <a:ext cx="813" cy="165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8036653" y="2359295"/>
            <a:ext cx="0" cy="213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flipH="1">
            <a:off x="7496340" y="2567532"/>
            <a:ext cx="10627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a:off x="8565540" y="2567532"/>
            <a:ext cx="0" cy="17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7495527" y="2574242"/>
            <a:ext cx="813" cy="165947"/>
          </a:xfrm>
          <a:prstGeom prst="line">
            <a:avLst/>
          </a:prstGeom>
        </p:spPr>
        <p:style>
          <a:lnRef idx="1">
            <a:schemeClr val="accent1"/>
          </a:lnRef>
          <a:fillRef idx="0">
            <a:schemeClr val="accent1"/>
          </a:fillRef>
          <a:effectRef idx="0">
            <a:schemeClr val="accent1"/>
          </a:effectRef>
          <a:fontRef idx="minor">
            <a:schemeClr val="tx1"/>
          </a:fontRef>
        </p:style>
      </p:cxnSp>
      <p:sp>
        <p:nvSpPr>
          <p:cNvPr id="64" name="ZoneTexte 63"/>
          <p:cNvSpPr txBox="1"/>
          <p:nvPr/>
        </p:nvSpPr>
        <p:spPr>
          <a:xfrm>
            <a:off x="1562100" y="91440"/>
            <a:ext cx="6073140" cy="646331"/>
          </a:xfrm>
          <a:prstGeom prst="rect">
            <a:avLst/>
          </a:prstGeom>
          <a:noFill/>
        </p:spPr>
        <p:txBody>
          <a:bodyPr wrap="square" rtlCol="0">
            <a:spAutoFit/>
          </a:bodyPr>
          <a:lstStyle/>
          <a:p>
            <a:pPr algn="ctr"/>
            <a:r>
              <a:rPr lang="fr-FR" sz="3600" b="1" i="1" dirty="0">
                <a:solidFill>
                  <a:schemeClr val="tx2">
                    <a:lumMod val="75000"/>
                  </a:schemeClr>
                </a:solidFill>
                <a:latin typeface="Arial Black" panose="020B0A04020102020204" pitchFamily="34" charset="0"/>
              </a:rPr>
              <a:t>TREE COMPONENT</a:t>
            </a:r>
          </a:p>
        </p:txBody>
      </p:sp>
    </p:spTree>
    <p:extLst>
      <p:ext uri="{BB962C8B-B14F-4D97-AF65-F5344CB8AC3E}">
        <p14:creationId xmlns:p14="http://schemas.microsoft.com/office/powerpoint/2010/main" val="197447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 name="Rectangle 2"/>
          <p:cNvSpPr/>
          <p:nvPr/>
        </p:nvSpPr>
        <p:spPr>
          <a:xfrm>
            <a:off x="466726" y="434100"/>
            <a:ext cx="466724" cy="122400"/>
          </a:xfrm>
          <a:prstGeom prst="rect">
            <a:avLst/>
          </a:prstGeom>
          <a:solidFill>
            <a:srgbClr val="FCF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2">
                    <a:lumMod val="75000"/>
                  </a:schemeClr>
                </a:solidFill>
              </a:rPr>
              <a:t>data</a:t>
            </a:r>
          </a:p>
        </p:txBody>
      </p:sp>
      <p:sp>
        <p:nvSpPr>
          <p:cNvPr id="2" name="Rectangle 1"/>
          <p:cNvSpPr/>
          <p:nvPr/>
        </p:nvSpPr>
        <p:spPr>
          <a:xfrm>
            <a:off x="2078736" y="2267712"/>
            <a:ext cx="1225296" cy="219456"/>
          </a:xfrm>
          <a:prstGeom prst="rect">
            <a:avLst/>
          </a:prstGeom>
          <a:solidFill>
            <a:srgbClr val="2125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CCED0"/>
                </a:solidFill>
                <a:latin typeface="Arial" panose="020B0604020202020204" pitchFamily="34" charset="0"/>
                <a:cs typeface="Arial" panose="020B0604020202020204" pitchFamily="34" charset="0"/>
              </a:rPr>
              <a:t>Go My Code</a:t>
            </a:r>
          </a:p>
        </p:txBody>
      </p:sp>
      <p:sp>
        <p:nvSpPr>
          <p:cNvPr id="5" name="Rectangle 4"/>
          <p:cNvSpPr/>
          <p:nvPr/>
        </p:nvSpPr>
        <p:spPr>
          <a:xfrm>
            <a:off x="1966976" y="3304032"/>
            <a:ext cx="1342136" cy="219456"/>
          </a:xfrm>
          <a:prstGeom prst="rect">
            <a:avLst/>
          </a:prstGeom>
          <a:solidFill>
            <a:srgbClr val="2125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rgbClr val="CCCED0"/>
                </a:solidFill>
                <a:latin typeface="Arial" panose="020B0604020202020204" pitchFamily="34" charset="0"/>
                <a:cs typeface="Arial" panose="020B0604020202020204" pitchFamily="34" charset="0"/>
              </a:rPr>
              <a:t>Go My Code</a:t>
            </a:r>
          </a:p>
        </p:txBody>
      </p:sp>
      <p:sp>
        <p:nvSpPr>
          <p:cNvPr id="6" name="Rectangle 5"/>
          <p:cNvSpPr/>
          <p:nvPr/>
        </p:nvSpPr>
        <p:spPr>
          <a:xfrm>
            <a:off x="896620" y="590310"/>
            <a:ext cx="1252220" cy="138670"/>
          </a:xfrm>
          <a:prstGeom prst="rect">
            <a:avLst/>
          </a:prstGeom>
          <a:solidFill>
            <a:srgbClr val="FCF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800" dirty="0">
                <a:solidFill>
                  <a:schemeClr val="bg2">
                    <a:lumMod val="75000"/>
                  </a:schemeClr>
                </a:solidFill>
              </a:rPr>
              <a:t>‘Go My Code’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indent="-457200"/>
            <a:r>
              <a:rPr lang="fr" sz="3000" dirty="0"/>
              <a:t>Web page evolution.</a:t>
            </a:r>
            <a:endParaRPr sz="3000" dirty="0"/>
          </a:p>
          <a:p>
            <a:pPr indent="-457200">
              <a:spcBef>
                <a:spcPts val="1600"/>
              </a:spcBef>
            </a:pPr>
            <a:r>
              <a:rPr lang="fr" sz="3000" dirty="0"/>
              <a:t>What is React JS? Why React JS?</a:t>
            </a:r>
            <a:endParaRPr sz="3000" dirty="0"/>
          </a:p>
          <a:p>
            <a:pPr indent="-457200">
              <a:spcBef>
                <a:spcPts val="1600"/>
              </a:spcBef>
            </a:pPr>
            <a:r>
              <a:rPr lang="fr" sz="3000" dirty="0"/>
              <a:t>React Concepts</a:t>
            </a:r>
            <a:endParaRPr sz="3000" dirty="0"/>
          </a:p>
          <a:p>
            <a:pPr indent="-457200">
              <a:spcBef>
                <a:spcPts val="1600"/>
              </a:spcBef>
              <a:spcAft>
                <a:spcPts val="1600"/>
              </a:spcAft>
            </a:pPr>
            <a:r>
              <a:rPr lang="fr" sz="3000" dirty="0"/>
              <a:t>Code Time!!</a:t>
            </a:r>
            <a:endParaRPr sz="3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C0D4379-9C55-4874-AB5A-6855C2F15F77}"/>
              </a:ext>
            </a:extLst>
          </p:cNvPr>
          <p:cNvSpPr>
            <a:spLocks noGrp="1"/>
          </p:cNvSpPr>
          <p:nvPr>
            <p:ph type="title"/>
          </p:nvPr>
        </p:nvSpPr>
        <p:spPr/>
        <p:txBody>
          <a:bodyPr/>
          <a:lstStyle/>
          <a:p>
            <a:endParaRPr lang="en-US"/>
          </a:p>
        </p:txBody>
      </p:sp>
      <p:sp>
        <p:nvSpPr>
          <p:cNvPr id="3" name="Espace réservé du texte 2">
            <a:extLst>
              <a:ext uri="{FF2B5EF4-FFF2-40B4-BE49-F238E27FC236}">
                <a16:creationId xmlns:a16="http://schemas.microsoft.com/office/drawing/2014/main" xmlns="" id="{9D819C9C-E44D-4846-87AD-BAD9940BFDCD}"/>
              </a:ext>
            </a:extLst>
          </p:cNvPr>
          <p:cNvSpPr>
            <a:spLocks noGrp="1"/>
          </p:cNvSpPr>
          <p:nvPr>
            <p:ph type="body" idx="1"/>
          </p:nvPr>
        </p:nvSpPr>
        <p:spPr/>
        <p:txBody>
          <a:bodyPr/>
          <a:lstStyle/>
          <a:p>
            <a:endParaRPr lang="en-US"/>
          </a:p>
        </p:txBody>
      </p:sp>
      <p:pic>
        <p:nvPicPr>
          <p:cNvPr id="5" name="Image 4">
            <a:extLst>
              <a:ext uri="{FF2B5EF4-FFF2-40B4-BE49-F238E27FC236}">
                <a16:creationId xmlns:a16="http://schemas.microsoft.com/office/drawing/2014/main" xmlns="" id="{DCC4E12C-A49A-467E-8763-C734539F5017}"/>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974912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E9A592B-B245-4705-934F-92C3A52214C7}"/>
              </a:ext>
            </a:extLst>
          </p:cNvPr>
          <p:cNvSpPr>
            <a:spLocks noGrp="1"/>
          </p:cNvSpPr>
          <p:nvPr>
            <p:ph type="title"/>
          </p:nvPr>
        </p:nvSpPr>
        <p:spPr/>
        <p:txBody>
          <a:bodyPr/>
          <a:lstStyle/>
          <a:p>
            <a:endParaRPr lang="en-US"/>
          </a:p>
        </p:txBody>
      </p:sp>
      <p:sp>
        <p:nvSpPr>
          <p:cNvPr id="3" name="Espace réservé du texte 2">
            <a:extLst>
              <a:ext uri="{FF2B5EF4-FFF2-40B4-BE49-F238E27FC236}">
                <a16:creationId xmlns:a16="http://schemas.microsoft.com/office/drawing/2014/main" xmlns="" id="{B9764D5F-1DC0-4A60-8377-17E15B0B2748}"/>
              </a:ext>
            </a:extLst>
          </p:cNvPr>
          <p:cNvSpPr>
            <a:spLocks noGrp="1"/>
          </p:cNvSpPr>
          <p:nvPr>
            <p:ph type="body" idx="1"/>
          </p:nvPr>
        </p:nvSpPr>
        <p:spPr/>
        <p:txBody>
          <a:bodyPr/>
          <a:lstStyle/>
          <a:p>
            <a:endParaRPr lang="en-US"/>
          </a:p>
        </p:txBody>
      </p:sp>
      <p:pic>
        <p:nvPicPr>
          <p:cNvPr id="5" name="Image 4">
            <a:extLst>
              <a:ext uri="{FF2B5EF4-FFF2-40B4-BE49-F238E27FC236}">
                <a16:creationId xmlns:a16="http://schemas.microsoft.com/office/drawing/2014/main" xmlns="" id="{97ED7F85-599F-4413-AA39-962EC3D77AC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27564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AE20DE6-9869-44A2-82A9-4BECB1D19D96}"/>
              </a:ext>
            </a:extLst>
          </p:cNvPr>
          <p:cNvSpPr>
            <a:spLocks noGrp="1"/>
          </p:cNvSpPr>
          <p:nvPr>
            <p:ph type="title"/>
          </p:nvPr>
        </p:nvSpPr>
        <p:spPr/>
        <p:txBody>
          <a:bodyPr/>
          <a:lstStyle/>
          <a:p>
            <a:endParaRPr lang="en-US"/>
          </a:p>
        </p:txBody>
      </p:sp>
      <p:sp>
        <p:nvSpPr>
          <p:cNvPr id="3" name="Espace réservé du texte 2">
            <a:extLst>
              <a:ext uri="{FF2B5EF4-FFF2-40B4-BE49-F238E27FC236}">
                <a16:creationId xmlns:a16="http://schemas.microsoft.com/office/drawing/2014/main" xmlns="" id="{C385332F-B467-47CD-AC40-C82193AB583D}"/>
              </a:ext>
            </a:extLst>
          </p:cNvPr>
          <p:cNvSpPr>
            <a:spLocks noGrp="1"/>
          </p:cNvSpPr>
          <p:nvPr>
            <p:ph type="body" idx="1"/>
          </p:nvPr>
        </p:nvSpPr>
        <p:spPr/>
        <p:txBody>
          <a:bodyPr/>
          <a:lstStyle/>
          <a:p>
            <a:endParaRPr lang="en-US"/>
          </a:p>
        </p:txBody>
      </p:sp>
      <p:pic>
        <p:nvPicPr>
          <p:cNvPr id="5" name="Image 4">
            <a:extLst>
              <a:ext uri="{FF2B5EF4-FFF2-40B4-BE49-F238E27FC236}">
                <a16:creationId xmlns:a16="http://schemas.microsoft.com/office/drawing/2014/main" xmlns="" id="{F81E8089-26DF-4010-9C4F-C3E4C9FA919C}"/>
              </a:ext>
            </a:extLst>
          </p:cNvPr>
          <p:cNvPicPr>
            <a:picLocks noChangeAspect="1"/>
          </p:cNvPicPr>
          <p:nvPr/>
        </p:nvPicPr>
        <p:blipFill>
          <a:blip r:embed="rId2"/>
          <a:stretch>
            <a:fillRect/>
          </a:stretch>
        </p:blipFill>
        <p:spPr>
          <a:xfrm>
            <a:off x="0" y="0"/>
            <a:ext cx="9112599" cy="5143500"/>
          </a:xfrm>
          <a:prstGeom prst="rect">
            <a:avLst/>
          </a:prstGeom>
        </p:spPr>
      </p:pic>
    </p:spTree>
    <p:extLst>
      <p:ext uri="{BB962C8B-B14F-4D97-AF65-F5344CB8AC3E}">
        <p14:creationId xmlns:p14="http://schemas.microsoft.com/office/powerpoint/2010/main" val="723682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0C7810E-7C66-4636-BACF-3A9C0B00B59B}"/>
              </a:ext>
            </a:extLst>
          </p:cNvPr>
          <p:cNvSpPr>
            <a:spLocks noGrp="1"/>
          </p:cNvSpPr>
          <p:nvPr>
            <p:ph type="title"/>
          </p:nvPr>
        </p:nvSpPr>
        <p:spPr/>
        <p:txBody>
          <a:bodyPr/>
          <a:lstStyle/>
          <a:p>
            <a:endParaRPr lang="en-US"/>
          </a:p>
        </p:txBody>
      </p:sp>
      <p:sp>
        <p:nvSpPr>
          <p:cNvPr id="3" name="Espace réservé du texte 2">
            <a:extLst>
              <a:ext uri="{FF2B5EF4-FFF2-40B4-BE49-F238E27FC236}">
                <a16:creationId xmlns:a16="http://schemas.microsoft.com/office/drawing/2014/main" xmlns="" id="{84282B44-3C39-4397-B37F-F986070FFC0F}"/>
              </a:ext>
            </a:extLst>
          </p:cNvPr>
          <p:cNvSpPr>
            <a:spLocks noGrp="1"/>
          </p:cNvSpPr>
          <p:nvPr>
            <p:ph type="body" idx="1"/>
          </p:nvPr>
        </p:nvSpPr>
        <p:spPr/>
        <p:txBody>
          <a:bodyPr/>
          <a:lstStyle/>
          <a:p>
            <a:endParaRPr lang="en-US"/>
          </a:p>
        </p:txBody>
      </p:sp>
      <p:pic>
        <p:nvPicPr>
          <p:cNvPr id="5" name="Image 4">
            <a:extLst>
              <a:ext uri="{FF2B5EF4-FFF2-40B4-BE49-F238E27FC236}">
                <a16:creationId xmlns:a16="http://schemas.microsoft.com/office/drawing/2014/main" xmlns="" id="{DF4EACAE-9945-48B2-B95A-DB5EAB950382}"/>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3217103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6C2C5B0-1879-4E3D-BA27-38032B74F420}"/>
              </a:ext>
            </a:extLst>
          </p:cNvPr>
          <p:cNvSpPr>
            <a:spLocks noGrp="1"/>
          </p:cNvSpPr>
          <p:nvPr>
            <p:ph type="title"/>
          </p:nvPr>
        </p:nvSpPr>
        <p:spPr/>
        <p:txBody>
          <a:bodyPr/>
          <a:lstStyle/>
          <a:p>
            <a:endParaRPr lang="en-US" dirty="0"/>
          </a:p>
        </p:txBody>
      </p:sp>
      <p:sp>
        <p:nvSpPr>
          <p:cNvPr id="3" name="Espace réservé du texte 2">
            <a:extLst>
              <a:ext uri="{FF2B5EF4-FFF2-40B4-BE49-F238E27FC236}">
                <a16:creationId xmlns:a16="http://schemas.microsoft.com/office/drawing/2014/main" xmlns="" id="{549AFFCD-39BF-404A-8E71-FB088A34FB74}"/>
              </a:ext>
            </a:extLst>
          </p:cNvPr>
          <p:cNvSpPr>
            <a:spLocks noGrp="1"/>
          </p:cNvSpPr>
          <p:nvPr>
            <p:ph type="body" idx="1"/>
          </p:nvPr>
        </p:nvSpPr>
        <p:spPr/>
        <p:txBody>
          <a:bodyPr/>
          <a:lstStyle/>
          <a:p>
            <a:endParaRPr lang="en-US"/>
          </a:p>
        </p:txBody>
      </p:sp>
      <p:pic>
        <p:nvPicPr>
          <p:cNvPr id="5" name="Image 4">
            <a:extLst>
              <a:ext uri="{FF2B5EF4-FFF2-40B4-BE49-F238E27FC236}">
                <a16:creationId xmlns:a16="http://schemas.microsoft.com/office/drawing/2014/main" xmlns="" id="{972C036F-E289-47CD-BB2B-9AC38EA57B12}"/>
              </a:ext>
            </a:extLst>
          </p:cNvPr>
          <p:cNvPicPr>
            <a:picLocks noChangeAspect="1"/>
          </p:cNvPicPr>
          <p:nvPr/>
        </p:nvPicPr>
        <p:blipFill>
          <a:blip r:embed="rId2"/>
          <a:stretch>
            <a:fillRect/>
          </a:stretch>
        </p:blipFill>
        <p:spPr>
          <a:xfrm>
            <a:off x="34882" y="0"/>
            <a:ext cx="9109118" cy="5143500"/>
          </a:xfrm>
          <a:prstGeom prst="rect">
            <a:avLst/>
          </a:prstGeom>
        </p:spPr>
      </p:pic>
    </p:spTree>
    <p:extLst>
      <p:ext uri="{BB962C8B-B14F-4D97-AF65-F5344CB8AC3E}">
        <p14:creationId xmlns:p14="http://schemas.microsoft.com/office/powerpoint/2010/main" val="4181426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p:nvPr/>
        </p:nvSpPr>
        <p:spPr>
          <a:xfrm>
            <a:off x="-26850" y="-40300"/>
            <a:ext cx="9225900" cy="5237400"/>
          </a:xfrm>
          <a:prstGeom prst="rect">
            <a:avLst/>
          </a:pr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a:p>
        </p:txBody>
      </p:sp>
      <p:pic>
        <p:nvPicPr>
          <p:cNvPr id="55" name="Google Shape;55;p1"/>
          <p:cNvPicPr preferRelativeResize="0"/>
          <p:nvPr/>
        </p:nvPicPr>
        <p:blipFill rotWithShape="1">
          <a:blip r:embed="rId3">
            <a:alphaModFix/>
          </a:blip>
          <a:srcRect/>
          <a:stretch/>
        </p:blipFill>
        <p:spPr>
          <a:xfrm>
            <a:off x="1392475" y="537023"/>
            <a:ext cx="6387250" cy="4299324"/>
          </a:xfrm>
          <a:prstGeom prst="rect">
            <a:avLst/>
          </a:prstGeom>
          <a:noFill/>
          <a:ln>
            <a:noFill/>
          </a:ln>
        </p:spPr>
      </p:pic>
      <p:sp>
        <p:nvSpPr>
          <p:cNvPr id="56" name="Google Shape;56;p1"/>
          <p:cNvSpPr txBox="1"/>
          <p:nvPr/>
        </p:nvSpPr>
        <p:spPr>
          <a:xfrm>
            <a:off x="1695196" y="1712680"/>
            <a:ext cx="5781806" cy="1346432"/>
          </a:xfrm>
          <a:prstGeom prst="rect">
            <a:avLst/>
          </a:prstGeom>
          <a:noFill/>
          <a:ln>
            <a:noFill/>
          </a:ln>
        </p:spPr>
        <p:txBody>
          <a:bodyPr spcFirstLastPara="1" wrap="square" lIns="91425" tIns="91425" rIns="91425" bIns="91425" anchor="t" anchorCtr="0">
            <a:noAutofit/>
          </a:bodyPr>
          <a:lstStyle/>
          <a:p>
            <a:pPr algn="ctr">
              <a:lnSpc>
                <a:spcPct val="150000"/>
              </a:lnSpc>
              <a:buClr>
                <a:schemeClr val="dk1"/>
              </a:buClr>
              <a:buSzPts val="1100"/>
            </a:pPr>
            <a:r>
              <a:rPr lang="fr-FR" sz="4950" b="1" dirty="0">
                <a:solidFill>
                  <a:schemeClr val="bg1"/>
                </a:solidFill>
                <a:latin typeface="Roboto"/>
                <a:ea typeface="Roboto"/>
                <a:cs typeface="Roboto"/>
                <a:sym typeface="Roboto"/>
              </a:rPr>
              <a:t>Live code </a:t>
            </a:r>
            <a:r>
              <a:rPr lang="en" sz="5400" b="1" dirty="0">
                <a:solidFill>
                  <a:srgbClr val="E50E37"/>
                </a:solidFill>
                <a:latin typeface="Roboto"/>
                <a:ea typeface="Roboto"/>
                <a:cs typeface="Roboto"/>
                <a:sym typeface="Roboto"/>
              </a:rPr>
              <a:t>Session</a:t>
            </a:r>
            <a:endParaRPr b="1" dirty="0">
              <a:solidFill>
                <a:srgbClr val="E50E37"/>
              </a:solidFill>
              <a:latin typeface="Roboto"/>
              <a:ea typeface="Roboto"/>
              <a:cs typeface="Roboto"/>
              <a:sym typeface="Roboto"/>
            </a:endParaRPr>
          </a:p>
        </p:txBody>
      </p:sp>
    </p:spTree>
    <p:extLst>
      <p:ext uri="{BB962C8B-B14F-4D97-AF65-F5344CB8AC3E}">
        <p14:creationId xmlns:p14="http://schemas.microsoft.com/office/powerpoint/2010/main" val="2822530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1959000"/>
            <a:ext cx="8520600" cy="1225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sz="6000">
                <a:solidFill>
                  <a:schemeClr val="accent3"/>
                </a:solidFill>
              </a:rPr>
              <a:t>Web page evolution</a:t>
            </a:r>
            <a:endParaRPr sz="6000">
              <a:solidFill>
                <a:schemeClr val="accent3"/>
              </a:solidFill>
            </a:endParaRPr>
          </a:p>
          <a:p>
            <a:pPr marL="0" lvl="0" indent="0" algn="l" rtl="0">
              <a:spcBef>
                <a:spcPts val="16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AFDAF6D2-01C7-4559-96BC-CA7BB9520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0961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72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xmlns="" id="{3254A47B-68F7-418F-B57B-7E3E470631F8}"/>
              </a:ext>
            </a:extLst>
          </p:cNvPr>
          <p:cNvSpPr>
            <a:spLocks noGrp="1"/>
          </p:cNvSpPr>
          <p:nvPr>
            <p:ph type="body" idx="1"/>
          </p:nvPr>
        </p:nvSpPr>
        <p:spPr/>
        <p:txBody>
          <a:bodyPr/>
          <a:lstStyle/>
          <a:p>
            <a:endParaRPr lang="fr-FR" dirty="0"/>
          </a:p>
          <a:p>
            <a:r>
              <a:rPr lang="en-US" b="0" i="0" dirty="0">
                <a:solidFill>
                  <a:srgbClr val="08090A"/>
                </a:solidFill>
                <a:effectLst/>
                <a:latin typeface="-apple-system"/>
              </a:rPr>
              <a:t>Web apps can </a:t>
            </a:r>
            <a:r>
              <a:rPr lang="en-US" sz="2000" b="1" i="0" dirty="0">
                <a:solidFill>
                  <a:srgbClr val="08090A"/>
                </a:solidFill>
                <a:effectLst/>
                <a:latin typeface="-apple-system"/>
              </a:rPr>
              <a:t>be complex and may require a lot of dynamic functionalities.</a:t>
            </a:r>
          </a:p>
          <a:p>
            <a:pPr marL="114300" indent="0">
              <a:buNone/>
            </a:pPr>
            <a:endParaRPr lang="en-US" b="0" i="0" dirty="0">
              <a:solidFill>
                <a:srgbClr val="08090A"/>
              </a:solidFill>
              <a:effectLst/>
              <a:latin typeface="-apple-system"/>
            </a:endParaRPr>
          </a:p>
          <a:p>
            <a:r>
              <a:rPr lang="en-US" b="0" i="0" dirty="0">
                <a:solidFill>
                  <a:srgbClr val="08090A"/>
                </a:solidFill>
                <a:effectLst/>
                <a:latin typeface="-apple-system"/>
              </a:rPr>
              <a:t> One can opt for Vanilla JS to build their applications but if you have worked with Vanilla JS before</a:t>
            </a:r>
            <a:r>
              <a:rPr lang="en-US" b="1" i="0" dirty="0">
                <a:solidFill>
                  <a:srgbClr val="08090A"/>
                </a:solidFill>
                <a:effectLst/>
                <a:latin typeface="-apple-system"/>
              </a:rPr>
              <a:t>, you know how messy it can get</a:t>
            </a:r>
            <a:r>
              <a:rPr lang="en-US" b="0" i="0" dirty="0">
                <a:solidFill>
                  <a:srgbClr val="08090A"/>
                </a:solidFill>
                <a:effectLst/>
                <a:latin typeface="-apple-system"/>
              </a:rPr>
              <a:t>. Here's when JS frameworks like, React, Angular and Vue, come into the picture.</a:t>
            </a:r>
            <a:endParaRPr lang="en-US" dirty="0"/>
          </a:p>
        </p:txBody>
      </p:sp>
      <p:sp>
        <p:nvSpPr>
          <p:cNvPr id="5" name="ZoneTexte 4">
            <a:extLst>
              <a:ext uri="{FF2B5EF4-FFF2-40B4-BE49-F238E27FC236}">
                <a16:creationId xmlns:a16="http://schemas.microsoft.com/office/drawing/2014/main" xmlns="" id="{E1A65B93-76A4-45F9-95DF-FA0CF28A33B5}"/>
              </a:ext>
            </a:extLst>
          </p:cNvPr>
          <p:cNvSpPr txBox="1"/>
          <p:nvPr/>
        </p:nvSpPr>
        <p:spPr>
          <a:xfrm>
            <a:off x="914399" y="343792"/>
            <a:ext cx="6570921" cy="461665"/>
          </a:xfrm>
          <a:prstGeom prst="rect">
            <a:avLst/>
          </a:prstGeom>
          <a:noFill/>
        </p:spPr>
        <p:txBody>
          <a:bodyPr wrap="square">
            <a:spAutoFit/>
          </a:bodyPr>
          <a:lstStyle/>
          <a:p>
            <a:pPr algn="ctr"/>
            <a:r>
              <a:rPr lang="en-US" sz="2400" b="1" i="0" dirty="0">
                <a:solidFill>
                  <a:srgbClr val="08090A"/>
                </a:solidFill>
                <a:effectLst/>
                <a:latin typeface="-apple-system"/>
              </a:rPr>
              <a:t>React vs Vanilla JS</a:t>
            </a:r>
          </a:p>
        </p:txBody>
      </p:sp>
    </p:spTree>
    <p:extLst>
      <p:ext uri="{BB962C8B-B14F-4D97-AF65-F5344CB8AC3E}">
        <p14:creationId xmlns:p14="http://schemas.microsoft.com/office/powerpoint/2010/main" val="3487895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0" y="1"/>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1" name="Google Shape;111;p21"/>
          <p:cNvSpPr txBox="1">
            <a:spLocks noGrp="1"/>
          </p:cNvSpPr>
          <p:nvPr>
            <p:ph type="body" idx="1"/>
          </p:nvPr>
        </p:nvSpPr>
        <p:spPr>
          <a:xfrm>
            <a:off x="311699" y="4168250"/>
            <a:ext cx="4430421" cy="808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 dirty="0"/>
              <a:t>Less focus on HTML</a:t>
            </a:r>
            <a:endParaRPr dirty="0"/>
          </a:p>
          <a:p>
            <a:pPr marL="457200" lvl="0" indent="-342900" algn="l" rtl="0">
              <a:spcBef>
                <a:spcPts val="0"/>
              </a:spcBef>
              <a:spcAft>
                <a:spcPts val="0"/>
              </a:spcAft>
              <a:buSzPts val="1800"/>
              <a:buChar char="●"/>
            </a:pPr>
            <a:r>
              <a:rPr lang="fr" dirty="0"/>
              <a:t>More focus on JavaScript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2"/>
          <p:cNvSpPr txBox="1">
            <a:spLocks noGrp="1"/>
          </p:cNvSpPr>
          <p:nvPr>
            <p:ph type="title"/>
          </p:nvPr>
        </p:nvSpPr>
        <p:spPr>
          <a:xfrm>
            <a:off x="4958850" y="4454325"/>
            <a:ext cx="4185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solidFill>
                  <a:srgbClr val="434343"/>
                </a:solidFill>
              </a:rPr>
              <a:t>Load the page once</a:t>
            </a:r>
            <a:endParaRPr dirty="0">
              <a:solidFill>
                <a:srgbClr val="434343"/>
              </a:solidFill>
            </a:endParaRPr>
          </a:p>
        </p:txBody>
      </p:sp>
      <p:sp>
        <p:nvSpPr>
          <p:cNvPr id="118" name="Google Shape;118;p22"/>
          <p:cNvSpPr/>
          <p:nvPr/>
        </p:nvSpPr>
        <p:spPr>
          <a:xfrm>
            <a:off x="624250" y="883100"/>
            <a:ext cx="4704000" cy="1749600"/>
          </a:xfrm>
          <a:prstGeom prst="wedgeEllipseCallout">
            <a:avLst>
              <a:gd name="adj1" fmla="val -39533"/>
              <a:gd name="adj2" fmla="val 85179"/>
            </a:avLst>
          </a:prstGeom>
          <a:gradFill>
            <a:gsLst>
              <a:gs pos="0">
                <a:srgbClr val="DFE9FB"/>
              </a:gs>
              <a:gs pos="100000">
                <a:srgbClr val="6E9BE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dirty="0">
                <a:latin typeface="Proxima Nova"/>
                <a:ea typeface="Proxima Nova"/>
                <a:cs typeface="Proxima Nova"/>
                <a:sym typeface="Proxima Nova"/>
              </a:rPr>
              <a:t>While we stay on the same page... Javascript </a:t>
            </a:r>
            <a:r>
              <a:rPr lang="fr" b="1" u="sng" dirty="0">
                <a:latin typeface="Proxima Nova"/>
                <a:ea typeface="Proxima Nova"/>
                <a:cs typeface="Proxima Nova"/>
                <a:sym typeface="Proxima Nova"/>
              </a:rPr>
              <a:t>changes </a:t>
            </a:r>
            <a:r>
              <a:rPr lang="fr" dirty="0">
                <a:latin typeface="Proxima Nova"/>
                <a:ea typeface="Proxima Nova"/>
                <a:cs typeface="Proxima Nova"/>
                <a:sym typeface="Proxima Nova"/>
              </a:rPr>
              <a:t>(updates) the HTML file (DOM) to display new things</a:t>
            </a:r>
            <a:endParaRPr dirty="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4" name="Google Shape;124;p23"/>
          <p:cNvSpPr txBox="1">
            <a:spLocks noGrp="1"/>
          </p:cNvSpPr>
          <p:nvPr>
            <p:ph type="title"/>
          </p:nvPr>
        </p:nvSpPr>
        <p:spPr>
          <a:xfrm>
            <a:off x="311700" y="225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i="1">
                <a:solidFill>
                  <a:srgbClr val="666666"/>
                </a:solidFill>
              </a:rPr>
              <a:t>In 2010</a:t>
            </a:r>
            <a:endParaRPr i="1">
              <a:solidFill>
                <a:srgbClr val="666666"/>
              </a:solidFill>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TotalTime>
  <Words>335</Words>
  <Application>Microsoft Office PowerPoint</Application>
  <PresentationFormat>Affichage à l'écran (16:9)</PresentationFormat>
  <Paragraphs>50</Paragraphs>
  <Slides>25</Slides>
  <Notes>17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25</vt:i4>
      </vt:variant>
    </vt:vector>
  </HeadingPairs>
  <TitlesOfParts>
    <vt:vector size="34" baseType="lpstr">
      <vt:lpstr>Arial</vt:lpstr>
      <vt:lpstr>Roboto</vt:lpstr>
      <vt:lpstr>Proxima Nova</vt:lpstr>
      <vt:lpstr>-apple-system</vt:lpstr>
      <vt:lpstr>Pacifico</vt:lpstr>
      <vt:lpstr>Arial Black</vt:lpstr>
      <vt:lpstr>Montserrat SemiBold</vt:lpstr>
      <vt:lpstr>Gill Sans MT</vt:lpstr>
      <vt:lpstr>Spearmint</vt:lpstr>
      <vt:lpstr>Présentation PowerPoint</vt:lpstr>
      <vt:lpstr>Présentation PowerPoint</vt:lpstr>
      <vt:lpstr>Web page evolution </vt:lpstr>
      <vt:lpstr>Présentation PowerPoint</vt:lpstr>
      <vt:lpstr>Présentation PowerPoint</vt:lpstr>
      <vt:lpstr>Présentation PowerPoint</vt:lpstr>
      <vt:lpstr>Présentation PowerPoint</vt:lpstr>
      <vt:lpstr>Load the page once</vt:lpstr>
      <vt:lpstr>In 2010</vt:lpstr>
      <vt:lpstr>Things start getting more and more complex!</vt:lpstr>
      <vt:lpstr>It’s getting harder and harder to find bugs</vt:lpstr>
      <vt:lpstr>What is</vt:lpstr>
      <vt:lpstr>Présentation PowerPoint</vt:lpstr>
      <vt:lpstr>Présentation PowerPoint</vt:lpstr>
      <vt:lpstr>React is: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Moez  El Kouni</dc:title>
  <cp:lastModifiedBy>gomycode-pc</cp:lastModifiedBy>
  <cp:revision>18</cp:revision>
  <dcterms:modified xsi:type="dcterms:W3CDTF">2022-06-16T09:47:51Z</dcterms:modified>
</cp:coreProperties>
</file>